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9" r:id="rId1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CA72-6709-4C3C-94A0-7343C9E4D8B9}" type="datetimeFigureOut">
              <a:rPr lang="bg-BG" smtClean="0"/>
              <a:t>7.2.2014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A4C3-D349-49BF-B2DB-F40B0D5C023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CA72-6709-4C3C-94A0-7343C9E4D8B9}" type="datetimeFigureOut">
              <a:rPr lang="bg-BG" smtClean="0"/>
              <a:t>7.2.2014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A4C3-D349-49BF-B2DB-F40B0D5C023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CA72-6709-4C3C-94A0-7343C9E4D8B9}" type="datetimeFigureOut">
              <a:rPr lang="bg-BG" smtClean="0"/>
              <a:t>7.2.2014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A4C3-D349-49BF-B2DB-F40B0D5C023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лавие, текст и 2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05843-B9A8-4A1E-9F92-A1F9076CE51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лавие, съдържание и 2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долния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Контейнер за номер на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BA01E4-5891-4807-9FDF-8B84D574927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лавие, текст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C54707-D6FE-44AF-BC12-AC1A568BE075}" type="datetimeFigureOut">
              <a:rPr lang="en-US"/>
              <a:pPr/>
              <a:t>2/7/2014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1EEA779-0E71-4130-A066-6FF64EE8C2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CADEF3-1777-4C11-9870-FB6F0B8E52F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CA72-6709-4C3C-94A0-7343C9E4D8B9}" type="datetimeFigureOut">
              <a:rPr lang="bg-BG" smtClean="0"/>
              <a:t>7.2.2014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A4C3-D349-49BF-B2DB-F40B0D5C023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CA72-6709-4C3C-94A0-7343C9E4D8B9}" type="datetimeFigureOut">
              <a:rPr lang="bg-BG" smtClean="0"/>
              <a:t>7.2.2014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A4C3-D349-49BF-B2DB-F40B0D5C023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CA72-6709-4C3C-94A0-7343C9E4D8B9}" type="datetimeFigureOut">
              <a:rPr lang="bg-BG" smtClean="0"/>
              <a:t>7.2.2014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A4C3-D349-49BF-B2DB-F40B0D5C023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CA72-6709-4C3C-94A0-7343C9E4D8B9}" type="datetimeFigureOut">
              <a:rPr lang="bg-BG" smtClean="0"/>
              <a:t>7.2.2014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A4C3-D349-49BF-B2DB-F40B0D5C023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CA72-6709-4C3C-94A0-7343C9E4D8B9}" type="datetimeFigureOut">
              <a:rPr lang="bg-BG" smtClean="0"/>
              <a:t>7.2.2014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A4C3-D349-49BF-B2DB-F40B0D5C023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CA72-6709-4C3C-94A0-7343C9E4D8B9}" type="datetimeFigureOut">
              <a:rPr lang="bg-BG" smtClean="0"/>
              <a:t>7.2.2014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A4C3-D349-49BF-B2DB-F40B0D5C023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CA72-6709-4C3C-94A0-7343C9E4D8B9}" type="datetimeFigureOut">
              <a:rPr lang="bg-BG" smtClean="0"/>
              <a:t>7.2.2014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A4C3-D349-49BF-B2DB-F40B0D5C023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CA72-6709-4C3C-94A0-7343C9E4D8B9}" type="datetimeFigureOut">
              <a:rPr lang="bg-BG" smtClean="0"/>
              <a:t>7.2.2014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A4C3-D349-49BF-B2DB-F40B0D5C023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5CA72-6709-4C3C-94A0-7343C9E4D8B9}" type="datetimeFigureOut">
              <a:rPr lang="bg-BG" smtClean="0"/>
              <a:t>7.2.2014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BA4C3-D349-49BF-B2DB-F40B0D5C0234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57200"/>
            <a:ext cx="2638425" cy="1524000"/>
          </a:xfrm>
        </p:spPr>
      </p:pic>
      <p:pic>
        <p:nvPicPr>
          <p:cNvPr id="73733" name="Picture 5" descr="лого-пр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609600"/>
            <a:ext cx="3540125" cy="5715000"/>
          </a:xfrm>
        </p:spPr>
      </p:pic>
      <p:pic>
        <p:nvPicPr>
          <p:cNvPr id="73735" name="Picture 7" descr="llp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04800" y="4267200"/>
            <a:ext cx="3362325" cy="1905000"/>
          </a:xfrm>
        </p:spPr>
      </p:pic>
      <p:pic>
        <p:nvPicPr>
          <p:cNvPr id="73737" name="Picture 9" descr="hrdc"/>
          <p:cNvPicPr>
            <a:picLocks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" y="2362200"/>
            <a:ext cx="2819400" cy="144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737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57200"/>
            <a:ext cx="4191000" cy="5638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bg-BG" sz="2800" b="1"/>
              <a:t>That we are -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bg-BG" sz="2800" b="1"/>
              <a:t>small people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bg-BG" sz="2800" b="1"/>
              <a:t>from a sma</a:t>
            </a:r>
            <a:r>
              <a:rPr lang="en-US" sz="2800" b="1"/>
              <a:t>ll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bg-BG" sz="2800" b="1">
                <a:solidFill>
                  <a:srgbClr val="008000"/>
                </a:solidFill>
              </a:rPr>
              <a:t>school in a small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bg-BG" sz="2800" b="1">
                <a:solidFill>
                  <a:srgbClr val="008000"/>
                </a:solidFill>
              </a:rPr>
              <a:t>village,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bg-BG" sz="2800" b="1">
                <a:solidFill>
                  <a:srgbClr val="008000"/>
                </a:solidFill>
              </a:rPr>
              <a:t>people with big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bg-BG" sz="2800" b="1">
                <a:solidFill>
                  <a:srgbClr val="008000"/>
                </a:solidFill>
              </a:rPr>
              <a:t>ideas, those who 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bg-BG" sz="2800" b="1">
                <a:solidFill>
                  <a:srgbClr val="008000"/>
                </a:solidFill>
              </a:rPr>
              <a:t>stand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bg-BG" sz="2800" b="1">
                <a:solidFill>
                  <a:srgbClr val="008000"/>
                </a:solidFill>
              </a:rPr>
              <a:t>under the slogan</a:t>
            </a:r>
            <a:r>
              <a:rPr lang="en-US" sz="2800" b="1">
                <a:solidFill>
                  <a:srgbClr val="008000"/>
                </a:solidFill>
              </a:rPr>
              <a:t>:</a:t>
            </a:r>
            <a:endParaRPr lang="en-US" sz="28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solidFill>
                  <a:srgbClr val="CC0000"/>
                </a:solidFill>
              </a:rPr>
              <a:t>I</a:t>
            </a:r>
            <a:r>
              <a:rPr lang="bg-BG" sz="2800" b="1">
                <a:solidFill>
                  <a:srgbClr val="CC0000"/>
                </a:solidFill>
              </a:rPr>
              <a:t>f </a:t>
            </a:r>
            <a:r>
              <a:rPr lang="en-US" sz="2800" b="1">
                <a:solidFill>
                  <a:srgbClr val="CC0000"/>
                </a:solidFill>
              </a:rPr>
              <a:t>YOU</a:t>
            </a:r>
            <a:r>
              <a:rPr lang="bg-BG" sz="2800" b="1">
                <a:solidFill>
                  <a:srgbClr val="CC0000"/>
                </a:solidFill>
              </a:rPr>
              <a:t> </a:t>
            </a:r>
            <a:r>
              <a:rPr lang="en-US" sz="2800" b="1">
                <a:solidFill>
                  <a:srgbClr val="CC0000"/>
                </a:solidFill>
              </a:rPr>
              <a:t>SUCCEED </a:t>
            </a:r>
            <a:r>
              <a:rPr lang="bg-BG" sz="2800" b="1">
                <a:solidFill>
                  <a:srgbClr val="CC0000"/>
                </a:solidFill>
              </a:rPr>
              <a:t> </a:t>
            </a:r>
            <a:r>
              <a:rPr lang="en-US" sz="2800" b="1">
                <a:solidFill>
                  <a:srgbClr val="CC0000"/>
                </a:solidFill>
              </a:rPr>
              <a:t>HERE</a:t>
            </a:r>
            <a:r>
              <a:rPr lang="bg-BG" sz="2800" b="1">
                <a:solidFill>
                  <a:srgbClr val="CC0000"/>
                </a:solidFill>
              </a:rPr>
              <a:t> - </a:t>
            </a:r>
            <a:endParaRPr lang="en-US" sz="2800" b="1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>
                <a:solidFill>
                  <a:srgbClr val="CC0000"/>
                </a:solidFill>
              </a:rPr>
              <a:t>YOU CAN </a:t>
            </a:r>
            <a:r>
              <a:rPr lang="bg-BG" sz="2800" b="1">
                <a:solidFill>
                  <a:srgbClr val="CC0000"/>
                </a:solidFill>
              </a:rPr>
              <a:t> </a:t>
            </a:r>
            <a:r>
              <a:rPr lang="en-US" sz="2800" b="1">
                <a:solidFill>
                  <a:srgbClr val="CC0000"/>
                </a:solidFill>
              </a:rPr>
              <a:t>DO </a:t>
            </a:r>
            <a:r>
              <a:rPr lang="bg-BG" sz="2800" b="1">
                <a:solidFill>
                  <a:srgbClr val="CC0000"/>
                </a:solidFill>
              </a:rPr>
              <a:t> </a:t>
            </a:r>
            <a:r>
              <a:rPr lang="en-US" sz="2800" b="1">
                <a:solidFill>
                  <a:srgbClr val="CC0000"/>
                </a:solidFill>
              </a:rPr>
              <a:t>IT</a:t>
            </a:r>
            <a:r>
              <a:rPr lang="bg-BG" sz="2800" b="1">
                <a:solidFill>
                  <a:srgbClr val="CC0000"/>
                </a:solidFill>
              </a:rPr>
              <a:t> ANYWHERE! </a:t>
            </a:r>
          </a:p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bg-BG" sz="28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b="1"/>
          </a:p>
        </p:txBody>
      </p:sp>
      <p:pic>
        <p:nvPicPr>
          <p:cNvPr id="19461" name="Картина 8" descr="Картина2.jpg"/>
          <p:cNvPicPr>
            <a:picLocks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38600" y="914400"/>
            <a:ext cx="4757738" cy="5181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bg-BG" b="1" smtClean="0">
                <a:solidFill>
                  <a:srgbClr val="FFFF00"/>
                </a:solidFill>
              </a:rPr>
              <a:t>Can we be part of Europe's large family?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95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bg-BG" sz="3600" b="1" i="1" smtClean="0">
                <a:solidFill>
                  <a:srgbClr val="3366FF"/>
                </a:solidFill>
              </a:rPr>
              <a:t>Together with</a:t>
            </a:r>
            <a:r>
              <a:rPr lang="en-US" sz="3600" b="1" i="1" smtClean="0">
                <a:solidFill>
                  <a:srgbClr val="3366FF"/>
                </a:solidFill>
              </a:rPr>
              <a:t> YOU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bg-BG" sz="3600" b="1" i="1" smtClean="0">
                <a:solidFill>
                  <a:srgbClr val="3366FF"/>
                </a:solidFill>
              </a:rPr>
              <a:t> </a:t>
            </a:r>
            <a:r>
              <a:rPr lang="en-US" sz="3600" b="1" i="1" smtClean="0">
                <a:solidFill>
                  <a:srgbClr val="3366FF"/>
                </a:solidFill>
              </a:rPr>
              <a:t>we </a:t>
            </a:r>
            <a:r>
              <a:rPr lang="bg-BG" sz="3600" b="1" i="1" smtClean="0">
                <a:solidFill>
                  <a:srgbClr val="3366FF"/>
                </a:solidFill>
              </a:rPr>
              <a:t>have set the following </a:t>
            </a:r>
            <a:endParaRPr lang="en-US" sz="3600" b="1" i="1" smtClean="0">
              <a:solidFill>
                <a:srgbClr val="3366FF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bg-BG" sz="3600" b="1" i="1" smtClean="0">
                <a:solidFill>
                  <a:srgbClr val="3366FF"/>
                </a:solidFill>
              </a:rPr>
              <a:t>objectives to accomplish the </a:t>
            </a:r>
            <a:endParaRPr lang="en-US" sz="3600" b="1" i="1" smtClean="0">
              <a:solidFill>
                <a:srgbClr val="3366FF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bg-BG" sz="3600" b="1" i="1" smtClean="0">
                <a:solidFill>
                  <a:srgbClr val="3366FF"/>
                </a:solidFill>
              </a:rPr>
              <a:t>Project:</a:t>
            </a:r>
            <a:endParaRPr lang="en-US" sz="3600" b="1" i="1" smtClean="0">
              <a:solidFill>
                <a:srgbClr val="3366FF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i="1" smtClean="0">
                <a:solidFill>
                  <a:srgbClr val="6600FF"/>
                </a:solidFill>
              </a:rPr>
              <a:t> </a:t>
            </a:r>
            <a:r>
              <a:rPr lang="bg-BG" b="1" i="1" smtClean="0">
                <a:solidFill>
                  <a:srgbClr val="6600FF"/>
                </a:solidFill>
              </a:rPr>
              <a:t> </a:t>
            </a:r>
            <a:r>
              <a:rPr lang="bg-BG" sz="4400" b="1" i="1" smtClean="0">
                <a:solidFill>
                  <a:srgbClr val="CCCC00"/>
                </a:solidFill>
              </a:rPr>
              <a:t>“</a:t>
            </a:r>
            <a:r>
              <a:rPr lang="en-US" sz="4400" b="1" i="1" smtClean="0">
                <a:solidFill>
                  <a:srgbClr val="CCCC00"/>
                </a:solidFill>
              </a:rPr>
              <a:t>I love my future as an European citizen</a:t>
            </a:r>
            <a:r>
              <a:rPr lang="bg-BG" sz="4400" b="1" i="1" smtClean="0">
                <a:solidFill>
                  <a:srgbClr val="CCCC00"/>
                </a:solidFill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WordArt 5"/>
          <p:cNvSpPr>
            <a:spLocks noChangeArrowheads="1" noChangeShapeType="1" noTextEdit="1"/>
          </p:cNvSpPr>
          <p:nvPr/>
        </p:nvSpPr>
        <p:spPr bwMode="auto">
          <a:xfrm>
            <a:off x="533400" y="0"/>
            <a:ext cx="7696200" cy="232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64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THANK YOU!</a:t>
            </a:r>
            <a:endParaRPr lang="bg-B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6567" name="Picture 7" descr="Bye-bye-male-smiley-smiley-emoticon-000155-large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2314575"/>
            <a:ext cx="5867400" cy="45434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sz="4000" smtClean="0">
                <a:effectLst/>
              </a:rPr>
              <a:t>Project to ACES-”Young volunteers- bridge between generations”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3352800" cy="5029200"/>
          </a:xfrm>
        </p:spPr>
        <p:txBody>
          <a:bodyPr/>
          <a:lstStyle/>
          <a:p>
            <a:r>
              <a:rPr lang="en-US" smtClean="0"/>
              <a:t>We had interesting meetings, traveling and</a:t>
            </a:r>
          </a:p>
          <a:p>
            <a:pPr>
              <a:buFontTx/>
              <a:buNone/>
            </a:pPr>
            <a:r>
              <a:rPr lang="en-US" smtClean="0"/>
              <a:t>exciting experience  together with Romanian school from Sibiu.</a:t>
            </a:r>
          </a:p>
        </p:txBody>
      </p:sp>
      <p:pic>
        <p:nvPicPr>
          <p:cNvPr id="56324" name="Picture 4" descr="331359_10150614523324429_2140210439_o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91000" y="4233863"/>
            <a:ext cx="2895600" cy="2395537"/>
          </a:xfrm>
        </p:spPr>
      </p:pic>
      <p:pic>
        <p:nvPicPr>
          <p:cNvPr id="56326" name="Picture 6" descr="333533_10150614523664429_682921356_o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410200" y="1600200"/>
            <a:ext cx="3200400" cy="24622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en-US" sz="4000" smtClean="0">
                <a:effectLst/>
              </a:rPr>
              <a:t/>
            </a:r>
            <a:br>
              <a:rPr lang="en-US" sz="4000" smtClean="0">
                <a:effectLst/>
              </a:rPr>
            </a:br>
            <a:r>
              <a:rPr lang="en-US" sz="4000" smtClean="0">
                <a:effectLst/>
              </a:rPr>
              <a:t/>
            </a:r>
            <a:br>
              <a:rPr lang="en-US" sz="4000" smtClean="0">
                <a:effectLst/>
              </a:rPr>
            </a:br>
            <a:r>
              <a:rPr lang="en-US" sz="4000" smtClean="0">
                <a:effectLst/>
              </a:rPr>
              <a:t>               </a:t>
            </a:r>
            <a:r>
              <a:rPr lang="en-US" sz="4000" b="1" smtClean="0">
                <a:effectLst/>
              </a:rPr>
              <a:t>Project:</a:t>
            </a:r>
            <a:br>
              <a:rPr lang="en-US" sz="4000" b="1" smtClean="0">
                <a:effectLst/>
              </a:rPr>
            </a:br>
            <a:endParaRPr lang="en-US" sz="4000" b="1" smtClean="0">
              <a:effectLst/>
            </a:endParaRPr>
          </a:p>
        </p:txBody>
      </p:sp>
      <p:pic>
        <p:nvPicPr>
          <p:cNvPr id="65540" name="Picture 4" descr="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2209800"/>
            <a:ext cx="6629400" cy="4419600"/>
          </a:xfrm>
        </p:spPr>
      </p:pic>
      <p:pic>
        <p:nvPicPr>
          <p:cNvPr id="65542" name="Picture 6" descr="succes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228600"/>
            <a:ext cx="4038600" cy="1828800"/>
          </a:xfrm>
        </p:spPr>
      </p:pic>
      <p:pic>
        <p:nvPicPr>
          <p:cNvPr id="65544" name="Picture 8" descr="uspeh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28600" y="304800"/>
            <a:ext cx="1905000" cy="1600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0"/>
            <a:ext cx="8991600" cy="2667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bg-BG" b="1" smtClean="0">
                <a:solidFill>
                  <a:srgbClr val="FFFF00"/>
                </a:solidFill>
              </a:rPr>
              <a:t>By participating in the First International Festival of English-</a:t>
            </a:r>
            <a:r>
              <a:rPr lang="en-US" b="1" smtClean="0">
                <a:solidFill>
                  <a:srgbClr val="FFFF00"/>
                </a:solidFill>
              </a:rPr>
              <a:t>”World in children’s hands</a:t>
            </a:r>
            <a:r>
              <a:rPr lang="bg-BG" b="1" smtClean="0">
                <a:solidFill>
                  <a:srgbClr val="FFFF00"/>
                </a:solidFill>
              </a:rPr>
              <a:t>" they understand that they are worthy rivals of their</a:t>
            </a:r>
            <a:r>
              <a:rPr lang="en-US" b="1" smtClean="0">
                <a:solidFill>
                  <a:srgbClr val="FFFF00"/>
                </a:solidFill>
              </a:rPr>
              <a:t> peers</a:t>
            </a:r>
            <a:r>
              <a:rPr lang="bg-BG" b="1" smtClean="0">
                <a:solidFill>
                  <a:srgbClr val="FFFF00"/>
                </a:solidFill>
              </a:rPr>
              <a:t> from </a:t>
            </a:r>
            <a:r>
              <a:rPr lang="bg-BG" b="1" i="1" smtClean="0"/>
              <a:t>Bulgaria </a:t>
            </a:r>
            <a:r>
              <a:rPr lang="bg-BG" b="1" smtClean="0">
                <a:solidFill>
                  <a:srgbClr val="FFFF00"/>
                </a:solidFill>
              </a:rPr>
              <a:t>and </a:t>
            </a:r>
            <a:r>
              <a:rPr lang="bg-BG" b="1" i="1" smtClean="0"/>
              <a:t>Europe.</a:t>
            </a:r>
            <a:r>
              <a:rPr lang="bg-BG" b="1" smtClean="0"/>
              <a:t> </a:t>
            </a:r>
          </a:p>
        </p:txBody>
      </p:sp>
      <p:pic>
        <p:nvPicPr>
          <p:cNvPr id="5" name="Picture 2" descr="277730_210077615710461_100001246727220_606440_5786347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09800"/>
            <a:ext cx="37338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733800"/>
            <a:ext cx="41148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283202_210082899043266_100001246727220_606605_4135913_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362200"/>
            <a:ext cx="36576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DSCN3764[(003485)21-15-47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124200"/>
            <a:ext cx="396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hlink"/>
                </a:solidFill>
              </a:rPr>
              <a:t>F</a:t>
            </a:r>
            <a:r>
              <a:rPr lang="bg-BG" b="1" dirty="0" err="1" smtClean="0">
                <a:solidFill>
                  <a:schemeClr val="hlink"/>
                </a:solidFill>
              </a:rPr>
              <a:t>or</a:t>
            </a:r>
            <a:r>
              <a:rPr lang="bg-BG" b="1" dirty="0" smtClean="0">
                <a:solidFill>
                  <a:schemeClr val="hlink"/>
                </a:solidFill>
              </a:rPr>
              <a:t> </a:t>
            </a:r>
            <a:r>
              <a:rPr lang="bg-BG" b="1" dirty="0" err="1" smtClean="0">
                <a:solidFill>
                  <a:schemeClr val="hlink"/>
                </a:solidFill>
              </a:rPr>
              <a:t>the</a:t>
            </a:r>
            <a:r>
              <a:rPr lang="bg-BG" b="1" dirty="0" smtClean="0">
                <a:solidFill>
                  <a:schemeClr val="hlink"/>
                </a:solidFill>
              </a:rPr>
              <a:t> </a:t>
            </a:r>
            <a:r>
              <a:rPr lang="bg-BG" b="1" dirty="0" err="1" smtClean="0">
                <a:solidFill>
                  <a:schemeClr val="hlink"/>
                </a:solidFill>
              </a:rPr>
              <a:t>holidays</a:t>
            </a:r>
            <a:endParaRPr lang="bg-BG" b="1" dirty="0" smtClean="0">
              <a:solidFill>
                <a:schemeClr val="hlink"/>
              </a:solidFill>
            </a:endParaRPr>
          </a:p>
        </p:txBody>
      </p:sp>
      <p:pic>
        <p:nvPicPr>
          <p:cNvPr id="75781" name="Picture 5" descr="DSCN1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419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898525" y="192088"/>
            <a:ext cx="28495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15</a:t>
            </a:r>
            <a:r>
              <a:rPr lang="en-US" sz="2400" b="1" baseline="30000"/>
              <a:t>th</a:t>
            </a:r>
            <a:r>
              <a:rPr lang="en-US" sz="2400" b="1"/>
              <a:t> of September-</a:t>
            </a:r>
          </a:p>
          <a:p>
            <a:r>
              <a:rPr lang="en-US" sz="2400" b="1"/>
              <a:t>School again!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324600" y="228600"/>
            <a:ext cx="2362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15</a:t>
            </a:r>
            <a:r>
              <a:rPr lang="en-US" sz="2400" b="1" baseline="30000"/>
              <a:t>th</a:t>
            </a:r>
            <a:r>
              <a:rPr lang="en-US" sz="2400" b="1"/>
              <a:t> of June-the end of school year</a:t>
            </a:r>
          </a:p>
        </p:txBody>
      </p:sp>
      <p:pic>
        <p:nvPicPr>
          <p:cNvPr id="25609" name="Picture 9" descr="DSCN7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47800"/>
            <a:ext cx="3810000" cy="2705100"/>
          </a:xfrm>
          <a:prstGeom prst="rect">
            <a:avLst/>
          </a:prstGeom>
          <a:noFill/>
        </p:spPr>
      </p:pic>
      <p:pic>
        <p:nvPicPr>
          <p:cNvPr id="25610" name="Picture 10" descr="Picture 6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810000"/>
            <a:ext cx="3733800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256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b="1" smtClean="0"/>
              <a:t>Christmas and New Year</a:t>
            </a:r>
            <a:r>
              <a:rPr lang="bg-BG" smtClean="0"/>
              <a:t> </a:t>
            </a:r>
          </a:p>
        </p:txBody>
      </p:sp>
      <p:pic>
        <p:nvPicPr>
          <p:cNvPr id="26630" name="Picture 6" descr="ЧН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80010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bg-BG" sz="4000" smtClean="0">
                <a:solidFill>
                  <a:schemeClr val="tx1"/>
                </a:solidFill>
              </a:rPr>
              <a:t>Patronal feast of the school</a:t>
            </a:r>
            <a:r>
              <a:rPr lang="bg-BG" sz="4000" smtClean="0"/>
              <a:t/>
            </a:r>
            <a:br>
              <a:rPr lang="bg-BG" sz="4000" smtClean="0"/>
            </a:br>
            <a:endParaRPr lang="en-US" sz="4000" smtClean="0"/>
          </a:p>
        </p:txBody>
      </p:sp>
      <p:pic>
        <p:nvPicPr>
          <p:cNvPr id="77829" name="Picture 5" descr="DSCN26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3276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2" name="Picture 8" descr="DSCN37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838200"/>
            <a:ext cx="3581400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Картина 4" descr="kolaj3albu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124200"/>
            <a:ext cx="50292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15240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bg-BG" b="1" i="1" smtClean="0">
                <a:solidFill>
                  <a:schemeClr val="accent1"/>
                </a:solidFill>
              </a:rPr>
              <a:t>Especially for the day of "Slavonic Alphabet and Bulgarian Alphabet and Culture -May </a:t>
            </a:r>
            <a:r>
              <a:rPr lang="en-US" b="1" i="1" smtClean="0">
                <a:solidFill>
                  <a:schemeClr val="accent1"/>
                </a:solidFill>
              </a:rPr>
              <a:t>24</a:t>
            </a:r>
            <a:r>
              <a:rPr lang="en-US" b="1" i="1" baseline="30000" smtClean="0">
                <a:solidFill>
                  <a:schemeClr val="accent1"/>
                </a:solidFill>
              </a:rPr>
              <a:t>th</a:t>
            </a:r>
            <a:r>
              <a:rPr lang="en-US" b="1" i="1" smtClean="0">
                <a:solidFill>
                  <a:schemeClr val="accent1"/>
                </a:solidFill>
              </a:rPr>
              <a:t> </a:t>
            </a:r>
            <a:endParaRPr lang="bg-BG" b="1" i="1" smtClean="0">
              <a:solidFill>
                <a:schemeClr val="accent1"/>
              </a:solidFill>
            </a:endParaRPr>
          </a:p>
        </p:txBody>
      </p:sp>
      <p:pic>
        <p:nvPicPr>
          <p:cNvPr id="5" name="Picture 5" descr="DSCN40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3505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SCN23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133600"/>
            <a:ext cx="576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144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bg-BG" smtClean="0"/>
              <a:t> </a:t>
            </a:r>
            <a:r>
              <a:rPr lang="bg-BG" sz="3600" b="1" smtClean="0">
                <a:solidFill>
                  <a:srgbClr val="FFFF00"/>
                </a:solidFill>
              </a:rPr>
              <a:t>European</a:t>
            </a:r>
            <a:r>
              <a:rPr lang="en-US" sz="3600" b="1" smtClean="0">
                <a:solidFill>
                  <a:srgbClr val="FFFF00"/>
                </a:solidFill>
              </a:rPr>
              <a:t> days</a:t>
            </a:r>
            <a:r>
              <a:rPr lang="bg-BG" sz="3600" b="1" smtClean="0">
                <a:solidFill>
                  <a:srgbClr val="FFFF00"/>
                </a:solidFill>
              </a:rPr>
              <a:t> - May 9</a:t>
            </a:r>
            <a:r>
              <a:rPr lang="bg-BG" sz="3600" b="1" baseline="30000" smtClean="0">
                <a:solidFill>
                  <a:srgbClr val="FFFF00"/>
                </a:solidFill>
              </a:rPr>
              <a:t>th</a:t>
            </a:r>
            <a:r>
              <a:rPr lang="bg-BG" sz="3600" b="1" smtClean="0">
                <a:solidFill>
                  <a:srgbClr val="FFFF00"/>
                </a:solidFill>
              </a:rPr>
              <a:t> </a:t>
            </a:r>
            <a:r>
              <a:rPr lang="en-US" sz="3600" b="1" smtClean="0">
                <a:solidFill>
                  <a:srgbClr val="FFFF00"/>
                </a:solidFill>
              </a:rPr>
              <a:t>and </a:t>
            </a:r>
            <a:r>
              <a:rPr lang="bg-BG" sz="3600" b="1" smtClean="0">
                <a:solidFill>
                  <a:srgbClr val="FFFF00"/>
                </a:solidFill>
              </a:rPr>
              <a:t>September 26</a:t>
            </a:r>
            <a:r>
              <a:rPr lang="bg-BG" sz="3600" b="1" baseline="30000" smtClean="0">
                <a:solidFill>
                  <a:srgbClr val="FFFF00"/>
                </a:solidFill>
              </a:rPr>
              <a:t>th</a:t>
            </a:r>
            <a:r>
              <a:rPr lang="bg-BG" sz="3600" b="1" smtClean="0"/>
              <a:t> </a:t>
            </a:r>
          </a:p>
        </p:txBody>
      </p:sp>
      <p:pic>
        <p:nvPicPr>
          <p:cNvPr id="79880" name="Picture 8" descr="ANd9GcQqESWk8W8qNdfAIEuDR5Q2AOwVTxdhVW7l4o9SLgR69Oy_YvvS8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600200"/>
            <a:ext cx="2917825" cy="36004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988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886200"/>
            <a:ext cx="3455988" cy="2590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64</Words>
  <Application>Microsoft Office PowerPoint</Application>
  <PresentationFormat>Презентация на цял екран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3" baseType="lpstr">
      <vt:lpstr>Office тема</vt:lpstr>
      <vt:lpstr>Слайд 1</vt:lpstr>
      <vt:lpstr>Project to ACES-”Young volunteers- bridge between generations”</vt:lpstr>
      <vt:lpstr>                 Project: </vt:lpstr>
      <vt:lpstr>Слайд 4</vt:lpstr>
      <vt:lpstr>For the holidays</vt:lpstr>
      <vt:lpstr>Christmas and New Year </vt:lpstr>
      <vt:lpstr>Patronal feast of the school </vt:lpstr>
      <vt:lpstr>Слайд 8</vt:lpstr>
      <vt:lpstr>Слайд 9</vt:lpstr>
      <vt:lpstr>Слайд 10</vt:lpstr>
      <vt:lpstr>Can we be part of Europe's large family?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</cp:revision>
  <dcterms:created xsi:type="dcterms:W3CDTF">2014-02-07T15:40:10Z</dcterms:created>
  <dcterms:modified xsi:type="dcterms:W3CDTF">2014-02-07T15:47:31Z</dcterms:modified>
</cp:coreProperties>
</file>