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8464" autoAdjust="0"/>
  </p:normalViewPr>
  <p:slideViewPr>
    <p:cSldViewPr snapToGrid="0">
      <p:cViewPr varScale="1">
        <p:scale>
          <a:sx n="76" d="100"/>
          <a:sy n="76" d="100"/>
        </p:scale>
        <p:origin x="-96" y="-3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a:xfrm>
            <a:off x="5332412" y="5883275"/>
            <a:ext cx="4324044" cy="365125"/>
          </a:xfrm>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359356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102614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106685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408478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101904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389811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413527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47669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361624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a:xfrm>
            <a:off x="10951856" y="5867131"/>
            <a:ext cx="551167" cy="365125"/>
          </a:xfrm>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302170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05405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178548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16923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21974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76280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337043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BCA94-C8F8-4437-B712-93B5D5BDDA81}" type="datetimeFigureOut">
              <a:rPr lang="bg-BG" smtClean="0"/>
              <a:pPr/>
              <a:t>14.12.2014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50291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BCA94-C8F8-4437-B712-93B5D5BDDA81}" type="datetimeFigureOut">
              <a:rPr lang="bg-BG" smtClean="0"/>
              <a:pPr/>
              <a:t>14.12.2014 г.</a:t>
            </a:fld>
            <a:endParaRPr lang="bg-BG"/>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g-BG"/>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3941DB-800A-4A20-BF43-095FF6701CA8}" type="slidenum">
              <a:rPr lang="bg-BG" smtClean="0"/>
              <a:pPr/>
              <a:t>‹#›</a:t>
            </a:fld>
            <a:endParaRPr lang="bg-BG"/>
          </a:p>
        </p:txBody>
      </p:sp>
    </p:spTree>
    <p:extLst>
      <p:ext uri="{BB962C8B-B14F-4D97-AF65-F5344CB8AC3E}">
        <p14:creationId xmlns:p14="http://schemas.microsoft.com/office/powerpoint/2010/main" xmlns="" val="22706458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480" y="0"/>
            <a:ext cx="9785967" cy="3651938"/>
          </a:xfrm>
        </p:spPr>
        <p:txBody>
          <a:bodyPr>
            <a:normAutofit/>
          </a:bodyPr>
          <a:lstStyle/>
          <a:p>
            <a:r>
              <a:rPr lang="en-US" sz="8000" dirty="0" smtClean="0">
                <a:solidFill>
                  <a:schemeClr val="accent5">
                    <a:lumMod val="60000"/>
                    <a:lumOff val="40000"/>
                  </a:schemeClr>
                </a:solidFill>
              </a:rPr>
              <a:t>Friendship</a:t>
            </a:r>
            <a:endParaRPr lang="bg-BG" sz="8000" dirty="0">
              <a:solidFill>
                <a:schemeClr val="accent5">
                  <a:lumMod val="60000"/>
                  <a:lumOff val="40000"/>
                </a:schemeClr>
              </a:solidFill>
            </a:endParaRPr>
          </a:p>
        </p:txBody>
      </p:sp>
      <p:pic>
        <p:nvPicPr>
          <p:cNvPr id="5" name="Картина 4" descr="082.JPG"/>
          <p:cNvPicPr>
            <a:picLocks noChangeAspect="1"/>
          </p:cNvPicPr>
          <p:nvPr/>
        </p:nvPicPr>
        <p:blipFill>
          <a:blip r:embed="rId2" cstate="print"/>
          <a:stretch>
            <a:fillRect/>
          </a:stretch>
        </p:blipFill>
        <p:spPr>
          <a:xfrm>
            <a:off x="8819325" y="4350415"/>
            <a:ext cx="3121152" cy="2340864"/>
          </a:xfrm>
          <a:prstGeom prst="rect">
            <a:avLst/>
          </a:prstGeom>
        </p:spPr>
      </p:pic>
      <p:pic>
        <p:nvPicPr>
          <p:cNvPr id="6" name="Картина 5" descr="068.JPG"/>
          <p:cNvPicPr>
            <a:picLocks noChangeAspect="1"/>
          </p:cNvPicPr>
          <p:nvPr/>
        </p:nvPicPr>
        <p:blipFill>
          <a:blip r:embed="rId3" cstate="print"/>
          <a:stretch>
            <a:fillRect/>
          </a:stretch>
        </p:blipFill>
        <p:spPr>
          <a:xfrm>
            <a:off x="4447741" y="3498644"/>
            <a:ext cx="3121152" cy="2340864"/>
          </a:xfrm>
          <a:prstGeom prst="rect">
            <a:avLst/>
          </a:prstGeom>
        </p:spPr>
      </p:pic>
      <p:pic>
        <p:nvPicPr>
          <p:cNvPr id="7" name="Картина 6" descr="090.JPG"/>
          <p:cNvPicPr>
            <a:picLocks noChangeAspect="1"/>
          </p:cNvPicPr>
          <p:nvPr/>
        </p:nvPicPr>
        <p:blipFill>
          <a:blip r:embed="rId4" cstate="print"/>
          <a:stretch>
            <a:fillRect/>
          </a:stretch>
        </p:blipFill>
        <p:spPr>
          <a:xfrm>
            <a:off x="2155479" y="479872"/>
            <a:ext cx="3121152" cy="2340864"/>
          </a:xfrm>
          <a:prstGeom prst="rect">
            <a:avLst/>
          </a:prstGeom>
        </p:spPr>
      </p:pic>
    </p:spTree>
    <p:extLst>
      <p:ext uri="{BB962C8B-B14F-4D97-AF65-F5344CB8AC3E}">
        <p14:creationId xmlns:p14="http://schemas.microsoft.com/office/powerpoint/2010/main" xmlns="" val="621509733"/>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865" y="1127051"/>
            <a:ext cx="6602819" cy="3774558"/>
          </a:xfrm>
        </p:spPr>
        <p:txBody>
          <a:bodyPr>
            <a:normAutofit fontScale="90000"/>
          </a:bodyPr>
          <a:lstStyle/>
          <a:p>
            <a:pPr algn="just"/>
            <a:r>
              <a:rPr lang="en-US" sz="6000" dirty="0" smtClean="0">
                <a:solidFill>
                  <a:schemeClr val="accent2">
                    <a:lumMod val="75000"/>
                  </a:schemeClr>
                </a:solidFill>
              </a:rPr>
              <a:t>At the end- </a:t>
            </a:r>
            <a:br>
              <a:rPr lang="en-US" sz="6000" dirty="0" smtClean="0">
                <a:solidFill>
                  <a:schemeClr val="accent2">
                    <a:lumMod val="75000"/>
                  </a:schemeClr>
                </a:solidFill>
              </a:rPr>
            </a:br>
            <a:r>
              <a:rPr lang="en-US" sz="6000" dirty="0" smtClean="0">
                <a:solidFill>
                  <a:schemeClr val="accent2">
                    <a:lumMod val="75000"/>
                  </a:schemeClr>
                </a:solidFill>
              </a:rPr>
              <a:t>thanks to Polish families- hosted us all the time!</a:t>
            </a:r>
            <a:br>
              <a:rPr lang="en-US" sz="6000" dirty="0" smtClean="0">
                <a:solidFill>
                  <a:schemeClr val="accent2">
                    <a:lumMod val="75000"/>
                  </a:schemeClr>
                </a:solidFill>
              </a:rPr>
            </a:br>
            <a:r>
              <a:rPr lang="en-US" sz="6000" dirty="0" smtClean="0">
                <a:solidFill>
                  <a:schemeClr val="accent2">
                    <a:lumMod val="75000"/>
                  </a:schemeClr>
                </a:solidFill>
              </a:rPr>
              <a:t>We will never forget!</a:t>
            </a:r>
            <a:endParaRPr lang="bg-BG" sz="6000" dirty="0">
              <a:solidFill>
                <a:schemeClr val="accent2">
                  <a:lumMod val="75000"/>
                </a:schemeClr>
              </a:solidFill>
            </a:endParaRPr>
          </a:p>
        </p:txBody>
      </p:sp>
      <p:pic>
        <p:nvPicPr>
          <p:cNvPr id="3" name="Картина 2" descr="101.JPG"/>
          <p:cNvPicPr>
            <a:picLocks noChangeAspect="1"/>
          </p:cNvPicPr>
          <p:nvPr/>
        </p:nvPicPr>
        <p:blipFill>
          <a:blip r:embed="rId2" cstate="print"/>
          <a:stretch>
            <a:fillRect/>
          </a:stretch>
        </p:blipFill>
        <p:spPr>
          <a:xfrm>
            <a:off x="8205550" y="3298228"/>
            <a:ext cx="3121152" cy="2340864"/>
          </a:xfrm>
          <a:prstGeom prst="rect">
            <a:avLst/>
          </a:prstGeom>
        </p:spPr>
      </p:pic>
    </p:spTree>
    <p:extLst>
      <p:ext uri="{BB962C8B-B14F-4D97-AF65-F5344CB8AC3E}">
        <p14:creationId xmlns:p14="http://schemas.microsoft.com/office/powerpoint/2010/main" xmlns="" val="2132549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EXCITING EXPERIENCE</a:t>
            </a:r>
            <a:endParaRPr lang="bg-BG" dirty="0"/>
          </a:p>
        </p:txBody>
      </p:sp>
      <p:sp>
        <p:nvSpPr>
          <p:cNvPr id="3" name="Контейнер за съдържание 2"/>
          <p:cNvSpPr>
            <a:spLocks noGrp="1"/>
          </p:cNvSpPr>
          <p:nvPr>
            <p:ph idx="1"/>
          </p:nvPr>
        </p:nvSpPr>
        <p:spPr/>
        <p:txBody>
          <a:bodyPr>
            <a:normAutofit lnSpcReduction="10000"/>
          </a:bodyPr>
          <a:lstStyle/>
          <a:p>
            <a:r>
              <a:rPr lang="en-US" dirty="0" smtClean="0"/>
              <a:t>The first exciting experience in my life!!! For first time I have been in abroad - without my parents. We had to travel with our teachers and our mates</a:t>
            </a:r>
            <a:r>
              <a:rPr lang="en-US" dirty="0" smtClean="0"/>
              <a:t>.</a:t>
            </a:r>
          </a:p>
          <a:p>
            <a:r>
              <a:rPr lang="en-US" dirty="0" smtClean="0"/>
              <a:t>We met many friends and we got new knowledge about  life, history, nature and culture of Poland, language skills and so on.</a:t>
            </a:r>
          </a:p>
          <a:p>
            <a:r>
              <a:rPr lang="en-US" dirty="0" smtClean="0"/>
              <a:t>I have never had so interesting, joyful and funny moments!</a:t>
            </a:r>
          </a:p>
          <a:p>
            <a:r>
              <a:rPr lang="en-US" dirty="0" smtClean="0"/>
              <a:t>Thanks to Comenius Program- it gave me a chance to have</a:t>
            </a:r>
          </a:p>
          <a:p>
            <a:r>
              <a:rPr lang="en-US" dirty="0" smtClean="0"/>
              <a:t> these moments!</a:t>
            </a:r>
          </a:p>
        </p:txBody>
      </p:sp>
      <p:pic>
        <p:nvPicPr>
          <p:cNvPr id="4" name="Картина 3" descr="th_map_polska_1_.gif"/>
          <p:cNvPicPr>
            <a:picLocks noChangeAspect="1"/>
          </p:cNvPicPr>
          <p:nvPr/>
        </p:nvPicPr>
        <p:blipFill>
          <a:blip r:embed="rId2" cstate="print"/>
          <a:stretch>
            <a:fillRect/>
          </a:stretch>
        </p:blipFill>
        <p:spPr>
          <a:xfrm>
            <a:off x="1340285" y="289699"/>
            <a:ext cx="1929008" cy="2186210"/>
          </a:xfrm>
          <a:prstGeom prst="rect">
            <a:avLst/>
          </a:prstGeom>
        </p:spPr>
      </p:pic>
      <p:pic>
        <p:nvPicPr>
          <p:cNvPr id="5" name="Картина 4" descr="лого.jpg"/>
          <p:cNvPicPr>
            <a:picLocks noChangeAspect="1"/>
          </p:cNvPicPr>
          <p:nvPr/>
        </p:nvPicPr>
        <p:blipFill>
          <a:blip r:embed="rId3" cstate="print"/>
          <a:stretch>
            <a:fillRect/>
          </a:stretch>
        </p:blipFill>
        <p:spPr>
          <a:xfrm>
            <a:off x="9886428" y="4288208"/>
            <a:ext cx="1574887" cy="19998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98" y="488516"/>
            <a:ext cx="4867102" cy="6818372"/>
          </a:xfrm>
        </p:spPr>
        <p:txBody>
          <a:bodyPr/>
          <a:lstStyle/>
          <a:p>
            <a:r>
              <a:rPr lang="en-US" altLang="bg-BG" i="1" dirty="0" smtClean="0"/>
              <a:t>I think </a:t>
            </a:r>
            <a:r>
              <a:rPr lang="bg-BG" altLang="bg-BG" i="1" dirty="0" err="1" smtClean="0"/>
              <a:t>Poland</a:t>
            </a:r>
            <a:r>
              <a:rPr lang="bg-BG" altLang="bg-BG" i="1" dirty="0" smtClean="0"/>
              <a:t> </a:t>
            </a:r>
            <a:r>
              <a:rPr lang="bg-BG" altLang="bg-BG" i="1" dirty="0" err="1" smtClean="0"/>
              <a:t>is</a:t>
            </a:r>
            <a:r>
              <a:rPr lang="bg-BG" altLang="bg-BG" i="1" dirty="0" smtClean="0"/>
              <a:t> a </a:t>
            </a:r>
            <a:r>
              <a:rPr lang="bg-BG" altLang="bg-BG" i="1" dirty="0" err="1" smtClean="0"/>
              <a:t>very</a:t>
            </a:r>
            <a:r>
              <a:rPr lang="bg-BG" altLang="bg-BG" i="1" dirty="0" smtClean="0"/>
              <a:t> </a:t>
            </a:r>
            <a:r>
              <a:rPr lang="bg-BG" altLang="bg-BG" i="1" dirty="0" err="1" smtClean="0"/>
              <a:t>beautiful</a:t>
            </a:r>
            <a:r>
              <a:rPr lang="bg-BG" altLang="bg-BG" i="1" dirty="0" smtClean="0"/>
              <a:t> </a:t>
            </a:r>
            <a:r>
              <a:rPr lang="bg-BG" altLang="bg-BG" i="1" dirty="0" err="1" smtClean="0"/>
              <a:t>country</a:t>
            </a:r>
            <a:r>
              <a:rPr lang="bg-BG" altLang="bg-BG" i="1" dirty="0" smtClean="0"/>
              <a:t>.</a:t>
            </a:r>
            <a:r>
              <a:rPr lang="bg-BG" altLang="bg-BG" dirty="0" smtClean="0"/>
              <a:t> </a:t>
            </a:r>
            <a:r>
              <a:rPr lang="bg-BG" altLang="bg-BG" dirty="0" err="1" smtClean="0"/>
              <a:t>We</a:t>
            </a:r>
            <a:r>
              <a:rPr lang="bg-BG" altLang="bg-BG" dirty="0" smtClean="0"/>
              <a:t> </a:t>
            </a:r>
            <a:r>
              <a:rPr lang="bg-BG" altLang="bg-BG" dirty="0" err="1" smtClean="0"/>
              <a:t>saw</a:t>
            </a:r>
            <a:r>
              <a:rPr lang="bg-BG" altLang="bg-BG" dirty="0" smtClean="0"/>
              <a:t> </a:t>
            </a:r>
            <a:r>
              <a:rPr lang="bg-BG" altLang="bg-BG" dirty="0" err="1" smtClean="0"/>
              <a:t>different</a:t>
            </a:r>
            <a:r>
              <a:rPr lang="bg-BG" altLang="bg-BG" dirty="0" smtClean="0"/>
              <a:t> </a:t>
            </a:r>
            <a:r>
              <a:rPr lang="bg-BG" altLang="bg-BG" dirty="0" err="1" smtClean="0"/>
              <a:t>sights</a:t>
            </a:r>
            <a:r>
              <a:rPr lang="en-US" altLang="bg-BG" dirty="0" smtClean="0"/>
              <a:t>. </a:t>
            </a:r>
            <a:endParaRPr lang="en-US" altLang="bg-BG" i="1" dirty="0" smtClean="0"/>
          </a:p>
          <a:p>
            <a:r>
              <a:rPr lang="en-US" altLang="bg-BG" i="1" dirty="0" smtClean="0"/>
              <a:t>When </a:t>
            </a:r>
            <a:r>
              <a:rPr lang="en-US" altLang="bg-BG" i="1" dirty="0" smtClean="0"/>
              <a:t>we were in Poland </a:t>
            </a:r>
            <a:r>
              <a:rPr lang="en-US" altLang="bg-BG" i="1" dirty="0" smtClean="0"/>
              <a:t>it was </a:t>
            </a:r>
            <a:r>
              <a:rPr lang="en-US" altLang="bg-BG" i="1" dirty="0" smtClean="0"/>
              <a:t>really nice. </a:t>
            </a:r>
            <a:r>
              <a:rPr lang="bg-BG" altLang="bg-BG" i="1" dirty="0" smtClean="0"/>
              <a:t>Even before we knew students from Poland</a:t>
            </a:r>
            <a:r>
              <a:rPr lang="en-US" altLang="bg-BG" i="1" dirty="0" smtClean="0"/>
              <a:t> because they visited Bulgaria in September. We communicated with them via social networks. </a:t>
            </a:r>
            <a:endParaRPr lang="bg-BG" altLang="bg-BG" i="1" dirty="0" smtClean="0"/>
          </a:p>
          <a:p>
            <a:endParaRPr lang="bg-BG" dirty="0"/>
          </a:p>
        </p:txBody>
      </p:sp>
      <p:pic>
        <p:nvPicPr>
          <p:cNvPr id="4" name="Picture 3"/>
          <p:cNvPicPr>
            <a:picLocks noChangeAspect="1"/>
          </p:cNvPicPr>
          <p:nvPr/>
        </p:nvPicPr>
        <p:blipFill>
          <a:blip r:embed="rId2" cstate="print"/>
          <a:stretch>
            <a:fillRect/>
          </a:stretch>
        </p:blipFill>
        <p:spPr>
          <a:xfrm>
            <a:off x="5092451" y="1721472"/>
            <a:ext cx="5684367" cy="4817114"/>
          </a:xfrm>
          <a:prstGeom prst="rect">
            <a:avLst/>
          </a:prstGeom>
          <a:ln>
            <a:noFill/>
          </a:ln>
          <a:effectLst>
            <a:softEdge rad="112500"/>
          </a:effectLst>
        </p:spPr>
      </p:pic>
    </p:spTree>
    <p:extLst>
      <p:ext uri="{BB962C8B-B14F-4D97-AF65-F5344CB8AC3E}">
        <p14:creationId xmlns:p14="http://schemas.microsoft.com/office/powerpoint/2010/main" xmlns="" val="10058213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5270500" cy="5110163"/>
          </a:xfrm>
        </p:spPr>
        <p:txBody>
          <a:bodyPr/>
          <a:lstStyle/>
          <a:p>
            <a:r>
              <a:rPr lang="en-US" altLang="bg-BG" dirty="0" smtClean="0"/>
              <a:t>There were </a:t>
            </a:r>
            <a:r>
              <a:rPr lang="en-US" altLang="bg-BG" dirty="0" smtClean="0"/>
              <a:t>students and teachers from Italy, France, Portugal, </a:t>
            </a:r>
            <a:r>
              <a:rPr lang="en-US" altLang="bg-BG" dirty="0" smtClean="0"/>
              <a:t>Romania, Bulgaria </a:t>
            </a:r>
            <a:r>
              <a:rPr lang="en-US" altLang="bg-BG" dirty="0" smtClean="0"/>
              <a:t>and Turkey. </a:t>
            </a:r>
            <a:endParaRPr lang="bg-BG" altLang="bg-BG" sz="1100" dirty="0" smtClean="0"/>
          </a:p>
          <a:p>
            <a:endParaRPr lang="bg-BG" dirty="0"/>
          </a:p>
        </p:txBody>
      </p:sp>
      <p:pic>
        <p:nvPicPr>
          <p:cNvPr id="4" name="Picture 3"/>
          <p:cNvPicPr>
            <a:picLocks noChangeAspect="1"/>
          </p:cNvPicPr>
          <p:nvPr/>
        </p:nvPicPr>
        <p:blipFill>
          <a:blip r:embed="rId2" cstate="print"/>
          <a:stretch>
            <a:fillRect/>
          </a:stretch>
        </p:blipFill>
        <p:spPr>
          <a:xfrm>
            <a:off x="6012382" y="538064"/>
            <a:ext cx="5519218" cy="5258933"/>
          </a:xfrm>
          <a:prstGeom prst="ellipse">
            <a:avLst/>
          </a:prstGeom>
          <a:ln>
            <a:noFill/>
          </a:ln>
          <a:effectLst>
            <a:softEdge rad="112500"/>
          </a:effectLst>
        </p:spPr>
      </p:pic>
    </p:spTree>
    <p:extLst>
      <p:ext uri="{BB962C8B-B14F-4D97-AF65-F5344CB8AC3E}">
        <p14:creationId xmlns:p14="http://schemas.microsoft.com/office/powerpoint/2010/main" xmlns="" val="368640948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359534" y="538279"/>
            <a:ext cx="3819682" cy="311289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1893609" y="4226936"/>
            <a:ext cx="2060627" cy="230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stretch>
            <a:fillRect/>
          </a:stretch>
        </p:blipFill>
        <p:spPr>
          <a:xfrm>
            <a:off x="6837770" y="538279"/>
            <a:ext cx="3839219" cy="3245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cstate="print"/>
          <a:stretch>
            <a:fillRect/>
          </a:stretch>
        </p:blipFill>
        <p:spPr>
          <a:xfrm>
            <a:off x="6837770" y="4204322"/>
            <a:ext cx="3487214" cy="230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599903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4532" y="1412931"/>
            <a:ext cx="5522140" cy="4351338"/>
          </a:xfrm>
        </p:spPr>
        <p:txBody>
          <a:bodyPr>
            <a:normAutofit/>
          </a:bodyPr>
          <a:lstStyle/>
          <a:p>
            <a:pPr marL="0" indent="0">
              <a:buNone/>
            </a:pPr>
            <a:r>
              <a:rPr lang="en-US" dirty="0" smtClean="0"/>
              <a:t>We visited Krakow on Wednesday.  We saw very important sights.  </a:t>
            </a:r>
          </a:p>
          <a:p>
            <a:pPr marL="0" indent="0">
              <a:buNone/>
            </a:pPr>
            <a:r>
              <a:rPr lang="en-US" dirty="0" err="1" smtClean="0"/>
              <a:t>Wawel</a:t>
            </a:r>
            <a:r>
              <a:rPr lang="en-US" dirty="0" smtClean="0"/>
              <a:t> Cathedral and </a:t>
            </a:r>
            <a:r>
              <a:rPr lang="en-US" dirty="0" err="1" smtClean="0"/>
              <a:t>Kraków's</a:t>
            </a:r>
            <a:r>
              <a:rPr lang="en-US" dirty="0" smtClean="0"/>
              <a:t> </a:t>
            </a:r>
            <a:r>
              <a:rPr lang="en-US" dirty="0" err="1" smtClean="0"/>
              <a:t>Wawel</a:t>
            </a:r>
            <a:r>
              <a:rPr lang="en-US" dirty="0" smtClean="0"/>
              <a:t> Castle stand on </a:t>
            </a:r>
            <a:r>
              <a:rPr lang="en-US" dirty="0" err="1" smtClean="0"/>
              <a:t>Wawel</a:t>
            </a:r>
            <a:r>
              <a:rPr lang="en-US" dirty="0" smtClean="0"/>
              <a:t> Hill. The cathedral features a statue of the </a:t>
            </a:r>
            <a:r>
              <a:rPr lang="en-US" dirty="0" err="1" smtClean="0"/>
              <a:t>Wawel</a:t>
            </a:r>
            <a:r>
              <a:rPr lang="en-US" dirty="0" smtClean="0"/>
              <a:t> dragon and a plaque commemorating his defeat by </a:t>
            </a:r>
            <a:r>
              <a:rPr lang="en-US" dirty="0" err="1" smtClean="0"/>
              <a:t>Krakus</a:t>
            </a:r>
            <a:r>
              <a:rPr lang="en-US" dirty="0" smtClean="0"/>
              <a:t>, a Polish prince who, according to the plaque, founded the city and his palace over the slain dragon's lair. The dragon's cave below the castle is now a popular tourist stop. </a:t>
            </a:r>
            <a:endParaRPr 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8782" y="1698526"/>
            <a:ext cx="2430603" cy="3652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0313" y="977156"/>
            <a:ext cx="3413290" cy="45510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293134309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084" y="250038"/>
            <a:ext cx="10515600" cy="4351338"/>
          </a:xfrm>
        </p:spPr>
        <p:txBody>
          <a:bodyPr/>
          <a:lstStyle/>
          <a:p>
            <a:r>
              <a:rPr lang="en-US" dirty="0" smtClean="0"/>
              <a:t>We visited famous and beautiful castles. </a:t>
            </a:r>
            <a:r>
              <a:rPr lang="en-US" dirty="0" err="1" smtClean="0"/>
              <a:t>Wawel</a:t>
            </a:r>
            <a:r>
              <a:rPr lang="en-US" dirty="0" smtClean="0"/>
              <a:t> is a limestone hill in the </a:t>
            </a:r>
            <a:r>
              <a:rPr lang="en-US" dirty="0" err="1" smtClean="0"/>
              <a:t>centre</a:t>
            </a:r>
            <a:r>
              <a:rPr lang="en-US" dirty="0" smtClean="0"/>
              <a:t> of Krakow upon the Vistula River with a complex of impressive historical monuments of unique historical and artistic values. This extraordinary sanctuary determines the Poles’ identity, is their national and cultural symbol.</a:t>
            </a:r>
            <a:endParaRPr 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40884" y="3407738"/>
            <a:ext cx="4458562" cy="3060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905" y="3924637"/>
            <a:ext cx="3715054" cy="24779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2959" y="4601376"/>
            <a:ext cx="2447925" cy="1866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43503052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4256"/>
            <a:ext cx="4514088" cy="5652707"/>
          </a:xfrm>
        </p:spPr>
        <p:txBody>
          <a:bodyPr/>
          <a:lstStyle/>
          <a:p>
            <a:r>
              <a:rPr lang="en-US" dirty="0" smtClean="0"/>
              <a:t>We visited mine, which is under Italian Bank. Nowadays this mine is national Museum. We had to wearing helmets. We were 320 meters below ground. We went with elevator to the ground. In the mine there were minerals and realized that thanks to our tour guide. </a:t>
            </a:r>
            <a:endParaRPr 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89993" y="735139"/>
            <a:ext cx="2445226" cy="1837373"/>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25178" y="3189224"/>
            <a:ext cx="2340102" cy="3120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47546" y="304800"/>
            <a:ext cx="2647188" cy="3529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6552" y="3900424"/>
            <a:ext cx="2218182" cy="29575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03865763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788" y="0"/>
            <a:ext cx="10515600" cy="4351338"/>
          </a:xfrm>
        </p:spPr>
        <p:txBody>
          <a:bodyPr/>
          <a:lstStyle/>
          <a:p>
            <a:r>
              <a:rPr lang="en-US" dirty="0" smtClean="0"/>
              <a:t>In the school we met with many students. Also we like school, students, classrooms and teachers. We played volleyball and basketball with all students. We like everything in Poland. </a:t>
            </a:r>
            <a:endParaRPr 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00" y="2938272"/>
            <a:ext cx="4901184" cy="36758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5996" y="3023616"/>
            <a:ext cx="4787392" cy="3590544"/>
          </a:xfrm>
          <a:prstGeom prst="rect">
            <a:avLst/>
          </a:prstGeom>
        </p:spPr>
      </p:pic>
    </p:spTree>
    <p:extLst>
      <p:ext uri="{BB962C8B-B14F-4D97-AF65-F5344CB8AC3E}">
        <p14:creationId xmlns:p14="http://schemas.microsoft.com/office/powerpoint/2010/main" xmlns="" val="1714431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81</TotalTime>
  <Words>370</Words>
  <Application>Microsoft Office PowerPoint</Application>
  <PresentationFormat>По избор</PresentationFormat>
  <Paragraphs>16</Paragraphs>
  <Slides>10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Parallax</vt:lpstr>
      <vt:lpstr>Friendship</vt:lpstr>
      <vt:lpstr>EXCITING EXPERIENCE</vt:lpstr>
      <vt:lpstr>Слайд 3</vt:lpstr>
      <vt:lpstr>Слайд 4</vt:lpstr>
      <vt:lpstr>Слайд 5</vt:lpstr>
      <vt:lpstr>Слайд 6</vt:lpstr>
      <vt:lpstr>Слайд 7</vt:lpstr>
      <vt:lpstr>Слайд 8</vt:lpstr>
      <vt:lpstr>Слайд 9</vt:lpstr>
      <vt:lpstr>At the end-  thanks to Polish families- hosted us all the time! We will never forget!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Visiting Friends</dc:title>
  <dc:creator>Acer2</dc:creator>
  <cp:lastModifiedBy>PC</cp:lastModifiedBy>
  <cp:revision>11</cp:revision>
  <dcterms:created xsi:type="dcterms:W3CDTF">2014-12-08T20:35:17Z</dcterms:created>
  <dcterms:modified xsi:type="dcterms:W3CDTF">2014-12-14T17:17:10Z</dcterms:modified>
</cp:coreProperties>
</file>